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402" r:id="rId3"/>
    <p:sldId id="400" r:id="rId4"/>
    <p:sldId id="401" r:id="rId5"/>
    <p:sldId id="403" r:id="rId6"/>
    <p:sldId id="404" r:id="rId7"/>
    <p:sldId id="405" r:id="rId8"/>
    <p:sldId id="420" r:id="rId9"/>
    <p:sldId id="406" r:id="rId10"/>
    <p:sldId id="407" r:id="rId11"/>
    <p:sldId id="418" r:id="rId12"/>
    <p:sldId id="419" r:id="rId13"/>
    <p:sldId id="408" r:id="rId14"/>
    <p:sldId id="409" r:id="rId15"/>
    <p:sldId id="410" r:id="rId16"/>
    <p:sldId id="411" r:id="rId17"/>
    <p:sldId id="415" r:id="rId18"/>
    <p:sldId id="412" r:id="rId19"/>
    <p:sldId id="423" r:id="rId20"/>
    <p:sldId id="424" r:id="rId21"/>
    <p:sldId id="426" r:id="rId22"/>
    <p:sldId id="425" r:id="rId23"/>
    <p:sldId id="422" r:id="rId24"/>
    <p:sldId id="414" r:id="rId25"/>
    <p:sldId id="421" r:id="rId26"/>
    <p:sldId id="41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70CA17-994C-FE47-9DD0-F7C373349CB6}">
          <p14:sldIdLst>
            <p14:sldId id="256"/>
            <p14:sldId id="402"/>
            <p14:sldId id="400"/>
            <p14:sldId id="401"/>
            <p14:sldId id="403"/>
            <p14:sldId id="404"/>
            <p14:sldId id="405"/>
            <p14:sldId id="420"/>
            <p14:sldId id="406"/>
            <p14:sldId id="407"/>
            <p14:sldId id="418"/>
            <p14:sldId id="419"/>
            <p14:sldId id="408"/>
            <p14:sldId id="409"/>
            <p14:sldId id="410"/>
            <p14:sldId id="411"/>
            <p14:sldId id="415"/>
            <p14:sldId id="412"/>
            <p14:sldId id="423"/>
            <p14:sldId id="424"/>
            <p14:sldId id="426"/>
            <p14:sldId id="425"/>
            <p14:sldId id="422"/>
            <p14:sldId id="414"/>
            <p14:sldId id="421"/>
            <p14:sldId id="4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070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80"/>
    <p:restoredTop sz="87513"/>
  </p:normalViewPr>
  <p:slideViewPr>
    <p:cSldViewPr snapToGrid="0" snapToObjects="1">
      <p:cViewPr varScale="1">
        <p:scale>
          <a:sx n="100" d="100"/>
          <a:sy n="100" d="100"/>
        </p:scale>
        <p:origin x="22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9BA9E-8DE0-D648-9CF8-202F5F51B03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A76CF-980B-0640-A429-52EC7FDDA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5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development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Software_deployment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9P95PwMIeA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27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Puppet</a:t>
            </a:r>
          </a:p>
          <a:p>
            <a:r>
              <a:rPr lang="en-CA" dirty="0" err="1"/>
              <a:t>docker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553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6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discourage creative thinking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decentralized and innovative workplace environment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things faster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http://</a:t>
            </a:r>
            <a:r>
              <a:rPr lang="en-CA" sz="1200" dirty="0" err="1"/>
              <a:t>whatis.techtarget.com</a:t>
            </a:r>
            <a:r>
              <a:rPr lang="en-CA" sz="1200" dirty="0"/>
              <a:t>/definition/two-pizza-rule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50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Wikipedia: It also parallelizes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oftware development"/>
              </a:rPr>
              <a:t>development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enabling small autonomous teams to develop,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oftware deployment"/>
              </a:rPr>
              <a:t>deploy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scale their respective services independently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82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UAT : user acceptance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70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UAT : user acceptance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28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UAT : user acceptance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13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UAT : user acceptance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5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UAT : user acceptance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37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</a:t>
            </a:r>
            <a:r>
              <a:rPr lang="en-CA" dirty="0" err="1"/>
              <a:t>docs.travis-ci.com</a:t>
            </a:r>
            <a:r>
              <a:rPr lang="en-CA" dirty="0"/>
              <a:t>/user/tutorial/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13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68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Release engineering: how to build the software and deliver it to the final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32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IBM: </a:t>
            </a:r>
            <a:r>
              <a:rPr lang="en-CA" sz="1200" dirty="0"/>
              <a:t>By removing manual process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Paddy Power is an Irish bookmaker 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dirty="0">
                <a:hlinkClick r:id="rId3"/>
              </a:rPr>
              <a:t>https://www.youtube.com/watch?v=I9P95PwMIeA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13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89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01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How can we achieve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69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88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Mention amazon on-calls</a:t>
            </a:r>
          </a:p>
          <a:p>
            <a:r>
              <a:rPr lang="en-CA" dirty="0"/>
              <a:t>Show Elastic and Kibana</a:t>
            </a:r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Implications of small teams for software architecture: microservices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 achieves its goals partially by replacing explicit coordination with implicit and often less coordination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8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0595C-9ADF-4BA3-A5EC-886717E96D25}" type="datetime1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9618F-EEE6-4C3F-86E0-081AF50B22D9}" type="datetime1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C4EA4-17EC-4250-BCA9-741D442810C7}" type="datetime1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  <a:solidFill>
            <a:srgbClr val="000000">
              <a:alpha val="65098"/>
            </a:srgbClr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685B-A20D-48A4-87CD-49B5BEABCECA}" type="datetime1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05106-2538-45D6-AD2C-B842CE816C89}" type="datetime1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F9E8-5A09-48B4-87AA-30BEF6198EE0}" type="datetime1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CC26-D6EF-4970-B558-35CB41BAF1A4}" type="datetime1">
              <a:rPr lang="en-US" smtClean="0"/>
              <a:t>1/23/2020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  <a:solidFill>
            <a:srgbClr val="000000">
              <a:alpha val="65098"/>
            </a:srgbClr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469B0-918F-4E63-9BAA-F3A285FE2EC0}" type="datetime1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CA8B-C12F-4F34-A0ED-12951962C3F0}" type="datetime1">
              <a:rPr lang="en-US" smtClean="0"/>
              <a:t>1/23/2020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888C-5A70-48BA-8926-F3D01617A433}" type="datetime1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2DDE-BCA4-44F2-8E15-349BDD37C590}" type="datetime1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EB040-F323-414F-83AF-F7096E7B9169}" type="datetime1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6DACE-4929-6F46-937C-BE0D53E5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c-concordia/TravisExercis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ravis-ci.org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travis-ci.com/user/getting-started/" TargetMode="External"/><Relationship Id="rId2" Type="http://schemas.openxmlformats.org/officeDocument/2006/relationships/hyperlink" Target="https://travis-ci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ocs.travis-ci.com/user/customizing-the-build/" TargetMode="External"/><Relationship Id="rId5" Type="http://schemas.openxmlformats.org/officeDocument/2006/relationships/hyperlink" Target="http://docs.travis-ci.com/user/languages/java/#Projects-Using-Ant" TargetMode="External"/><Relationship Id="rId4" Type="http://schemas.openxmlformats.org/officeDocument/2006/relationships/hyperlink" Target="http://docs.travis-ci.com/user/languages/java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developerworks/community/blogs/invisiblethread/entry/ibm_adoption_of_devops_the_journey_within?lang=e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7316" y="2783737"/>
            <a:ext cx="7772400" cy="2387600"/>
          </a:xfrm>
        </p:spPr>
        <p:txBody>
          <a:bodyPr anchor="ctr">
            <a:normAutofit fontScale="90000"/>
          </a:bodyPr>
          <a:lstStyle/>
          <a:p>
            <a:r>
              <a:rPr lang="en-US" altLang="zh-CN" sz="7200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DevOps</a:t>
            </a:r>
            <a:r>
              <a:rPr lang="zh-CN" altLang="en-US" sz="7200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sz="7200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overview</a:t>
            </a:r>
            <a:br>
              <a:rPr lang="en-US" sz="7200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</a:br>
            <a:br>
              <a:rPr lang="en-US" sz="7200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</a:br>
            <a:endParaRPr lang="en-US" sz="7200" dirty="0">
              <a:latin typeface="Arial" panose="020B0604020202020204" pitchFamily="34" charset="0"/>
              <a:ea typeface="Futura Medium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What </a:t>
            </a:r>
            <a:r>
              <a:rPr lang="en-US" altLang="zh-CN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does</a:t>
            </a:r>
            <a:r>
              <a:rPr lang="zh-CN" altLang="en-US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that</a:t>
            </a:r>
            <a:r>
              <a:rPr lang="zh-CN" altLang="en-US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mean?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Futura Medium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1569648"/>
            <a:ext cx="912795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CA" sz="2800" b="1" dirty="0">
                <a:solidFill>
                  <a:srgbClr val="000000"/>
                </a:solidFill>
                <a:latin typeface="Calibri" charset="0"/>
              </a:rPr>
              <a:t>High quality code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CA" sz="2400" dirty="0">
                <a:solidFill>
                  <a:srgbClr val="000000"/>
                </a:solidFill>
                <a:latin typeface="Calibri" charset="0"/>
              </a:rPr>
              <a:t>Testing &amp; test-driven development</a:t>
            </a:r>
          </a:p>
          <a:p>
            <a:pPr marL="800100" lvl="1" indent="-342900">
              <a:buFont typeface="Arial" charset="0"/>
              <a:buChar char="•"/>
            </a:pPr>
            <a:endParaRPr lang="en-CA" sz="1000" dirty="0">
              <a:solidFill>
                <a:srgbClr val="000000"/>
              </a:solidFill>
              <a:latin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CA" sz="2800" b="1" dirty="0">
                <a:solidFill>
                  <a:srgbClr val="000000"/>
                </a:solidFill>
                <a:latin typeface="Calibri" charset="0"/>
              </a:rPr>
              <a:t>High quality builds and delivery mechanism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CA" sz="2400" dirty="0">
                <a:solidFill>
                  <a:srgbClr val="000000"/>
                </a:solidFill>
                <a:latin typeface="Calibri" charset="0"/>
              </a:rPr>
              <a:t>Automation &amp; more testing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CA" sz="2400" dirty="0">
                <a:solidFill>
                  <a:srgbClr val="000000"/>
                </a:solidFill>
                <a:latin typeface="Calibri" charset="0"/>
              </a:rPr>
              <a:t>A must when deploying to production 25x per day (</a:t>
            </a:r>
            <a:r>
              <a:rPr lang="en-CA" sz="2400" dirty="0" err="1">
                <a:solidFill>
                  <a:srgbClr val="000000"/>
                </a:solidFill>
                <a:latin typeface="Calibri" charset="0"/>
              </a:rPr>
              <a:t>etsy.com</a:t>
            </a:r>
            <a:r>
              <a:rPr lang="en-CA" sz="2400" dirty="0">
                <a:solidFill>
                  <a:srgbClr val="000000"/>
                </a:solidFill>
                <a:latin typeface="Calibri" charset="0"/>
              </a:rPr>
              <a:t>)</a:t>
            </a:r>
          </a:p>
          <a:p>
            <a:pPr marL="800100" lvl="1" indent="-342900">
              <a:buFont typeface="Arial" charset="0"/>
              <a:buChar char="•"/>
            </a:pPr>
            <a:endParaRPr lang="en-CA" sz="1000" dirty="0">
              <a:solidFill>
                <a:srgbClr val="000000"/>
              </a:solidFill>
              <a:latin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CA" sz="2800" dirty="0">
                <a:solidFill>
                  <a:srgbClr val="000000"/>
                </a:solidFill>
                <a:latin typeface="Calibri" charset="0"/>
              </a:rPr>
              <a:t>Important time periods: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CA" sz="2400" dirty="0">
                <a:solidFill>
                  <a:srgbClr val="000000"/>
                </a:solidFill>
                <a:latin typeface="Calibri" charset="0"/>
              </a:rPr>
              <a:t>From commit to </a:t>
            </a:r>
            <a:r>
              <a:rPr lang="en-CA" sz="2400" b="1" dirty="0">
                <a:solidFill>
                  <a:srgbClr val="000000"/>
                </a:solidFill>
                <a:latin typeface="Calibri" charset="0"/>
              </a:rPr>
              <a:t>before deployment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CA" sz="2400" dirty="0">
                <a:solidFill>
                  <a:srgbClr val="000000"/>
                </a:solidFill>
                <a:latin typeface="Calibri" charset="0"/>
              </a:rPr>
              <a:t>From deployment until </a:t>
            </a:r>
            <a:r>
              <a:rPr lang="en-CA" sz="2400" b="1" dirty="0">
                <a:solidFill>
                  <a:srgbClr val="000000"/>
                </a:solidFill>
                <a:latin typeface="Calibri" charset="0"/>
              </a:rPr>
              <a:t>acceptance into production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CA" sz="2400" i="1" dirty="0">
                <a:solidFill>
                  <a:srgbClr val="000000"/>
                </a:solidFill>
                <a:latin typeface="Calibri" charset="0"/>
              </a:rPr>
              <a:t>Testing/close monitoring </a:t>
            </a:r>
            <a:r>
              <a:rPr lang="en-CA" sz="2400" dirty="0">
                <a:solidFill>
                  <a:srgbClr val="000000"/>
                </a:solidFill>
                <a:latin typeface="Calibri" charset="0"/>
              </a:rPr>
              <a:t>in </a:t>
            </a:r>
            <a:r>
              <a:rPr lang="en-CA" sz="2400" b="1" dirty="0">
                <a:solidFill>
                  <a:srgbClr val="000000"/>
                </a:solidFill>
                <a:latin typeface="Calibri" charset="0"/>
              </a:rPr>
              <a:t>production</a:t>
            </a:r>
          </a:p>
          <a:p>
            <a:pPr marL="800100" lvl="1" indent="-342900">
              <a:buFont typeface="Arial" charset="0"/>
              <a:buChar char="•"/>
            </a:pPr>
            <a:endParaRPr lang="en-CA" sz="10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4DF2C7-E090-43FF-B908-2F3EC68C3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93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We need automation and tool supports!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39B0E-46EE-224E-876D-F4BCA59FE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7793"/>
            <a:ext cx="9144000" cy="38844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F382C-A376-4825-A4D1-27B38599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88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C9134-CD2F-5948-BC8B-2FE44288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099176" cy="51562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9BE64-6EFF-4715-B6C1-C3DC9045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2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DevOps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Practices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Futura Medium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6570" y="3901197"/>
            <a:ext cx="86707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CA" sz="2400" dirty="0"/>
              <a:t>Treat Ops as first-class citizens throughout the lifecycle – e.g., in requirements elicitation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CA" sz="2400" dirty="0"/>
              <a:t>Many decisions can make operating a system harder or easier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CA" sz="2400" dirty="0"/>
              <a:t>Logging and monitoring to suit Ops</a:t>
            </a:r>
          </a:p>
          <a:p>
            <a:pPr marL="800100" lvl="1" indent="-342900">
              <a:buFont typeface="Arial" charset="0"/>
              <a:buChar char="•"/>
            </a:pPr>
            <a:endParaRPr lang="en-CA" sz="2400" dirty="0"/>
          </a:p>
          <a:p>
            <a:pPr marL="342900" indent="-342900">
              <a:buFont typeface="Arial" charset="0"/>
              <a:buChar char="•"/>
            </a:pPr>
            <a:r>
              <a:rPr lang="en-CA" sz="2400" b="1" dirty="0"/>
              <a:t>Make Dev more responsible </a:t>
            </a:r>
            <a:r>
              <a:rPr lang="en-CA" sz="2400" dirty="0"/>
              <a:t>for relevant incident handling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CA" sz="2400" dirty="0"/>
              <a:t>Shorten the time between finding and repairing errors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2703"/>
            <a:ext cx="9144000" cy="20800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3D4E8A-6074-42C0-8DB6-CC2A2A779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27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DevOps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Practices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Futura Medium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8391" y="1595021"/>
            <a:ext cx="843814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CA" sz="2400" dirty="0"/>
              <a:t>Automate Everything.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CA" sz="2400" dirty="0"/>
              <a:t>Use continuous deployment,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CA" sz="2400" dirty="0"/>
              <a:t>Commits trigger automatic build, testing, deployment</a:t>
            </a:r>
          </a:p>
          <a:p>
            <a:pPr marL="800100" lvl="1" indent="-342900">
              <a:buFont typeface="Arial" charset="0"/>
              <a:buChar char="•"/>
            </a:pPr>
            <a:endParaRPr lang="en-CA" sz="1000" dirty="0"/>
          </a:p>
          <a:p>
            <a:pPr marL="342900" indent="-342900">
              <a:buFont typeface="Arial" charset="0"/>
              <a:buChar char="•"/>
            </a:pPr>
            <a:r>
              <a:rPr lang="en-CA" sz="2400" dirty="0"/>
              <a:t>Enforce deployment process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CA" sz="2400" dirty="0"/>
              <a:t>No ad-hoc deployments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CA" sz="2400" dirty="0"/>
              <a:t>Ensures changes are traceable</a:t>
            </a:r>
          </a:p>
          <a:p>
            <a:pPr marL="800100" lvl="1" indent="-342900">
              <a:buFont typeface="Arial" charset="0"/>
              <a:buChar char="•"/>
            </a:pPr>
            <a:endParaRPr lang="en-CA" sz="1000" dirty="0"/>
          </a:p>
          <a:p>
            <a:pPr marL="342900" indent="-342900">
              <a:buFont typeface="Arial" charset="0"/>
              <a:buChar char="•"/>
            </a:pPr>
            <a:r>
              <a:rPr lang="en-CA" sz="2400" dirty="0"/>
              <a:t>Develop infrastructure code with the same set of practices as application code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CA" sz="2400" dirty="0"/>
              <a:t>We need “infrastructure as a code” : using IaaS APIs, etc., to automate creation of environments (</a:t>
            </a:r>
            <a:r>
              <a:rPr lang="en-CA" sz="2400" b="1" dirty="0"/>
              <a:t>Docker</a:t>
            </a:r>
            <a:r>
              <a:rPr lang="en-CA" sz="2400" dirty="0"/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CA" sz="2400" dirty="0"/>
              <a:t>Misconfiguration can derail your application (</a:t>
            </a:r>
            <a:r>
              <a:rPr lang="en-CA" sz="2400" b="1" dirty="0"/>
              <a:t>Puppet</a:t>
            </a:r>
            <a:r>
              <a:rPr lang="en-CA" sz="2400" dirty="0"/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CA" sz="2400" dirty="0"/>
              <a:t>Ops scripts are traditionally more ad-hoc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35B2E5-FA78-4711-A048-866F8ACFE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90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DevOps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Consequences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Futura Medium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3652" y="1595021"/>
            <a:ext cx="8438146" cy="490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Architecturally significant requirement:</a:t>
            </a:r>
          </a:p>
          <a:p>
            <a:endParaRPr lang="en-CA" sz="500" dirty="0"/>
          </a:p>
          <a:p>
            <a:r>
              <a:rPr lang="en-CA" sz="2800" i="1" dirty="0"/>
              <a:t>           </a:t>
            </a:r>
            <a:r>
              <a:rPr lang="en-CA" sz="2800" b="1" i="1" dirty="0"/>
              <a:t>Speed up deployment through </a:t>
            </a:r>
            <a:r>
              <a:rPr lang="en-CA" sz="2800" b="1" i="1" dirty="0">
                <a:solidFill>
                  <a:srgbClr val="FF0000"/>
                </a:solidFill>
              </a:rPr>
              <a:t>minimizing synchronous</a:t>
            </a:r>
            <a:r>
              <a:rPr lang="en-CA" sz="2800" b="1" i="1" dirty="0"/>
              <a:t> coordination among development teams</a:t>
            </a:r>
            <a:r>
              <a:rPr lang="en-CA" sz="2800" i="1" dirty="0"/>
              <a:t>.</a:t>
            </a:r>
          </a:p>
          <a:p>
            <a:endParaRPr lang="en-CA" sz="2800" i="1" dirty="0"/>
          </a:p>
          <a:p>
            <a:pPr marL="457200" indent="-457200">
              <a:buFont typeface="Arial" charset="0"/>
              <a:buChar char="•"/>
            </a:pPr>
            <a:r>
              <a:rPr lang="en-CA" sz="2800" dirty="0"/>
              <a:t>Synchronous coordination, like a meeting, </a:t>
            </a:r>
            <a:r>
              <a:rPr lang="en-CA" sz="2800" b="1" i="1" dirty="0"/>
              <a:t>adds time </a:t>
            </a:r>
            <a:r>
              <a:rPr lang="en-CA" sz="2800" dirty="0"/>
              <a:t>since it requires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CA" sz="2800" dirty="0"/>
              <a:t>Ensuring that all parties are available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CA" sz="2800" dirty="0"/>
              <a:t>Ensuring that all parties have the background to make the coordination productive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CA" sz="2800" dirty="0"/>
              <a:t>Following up to decisions made during the meeting</a:t>
            </a:r>
            <a:endParaRPr lang="en-CA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41FB84-8365-417F-B700-84ABFC01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66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DevOps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Consequences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Futura Medium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9069" y="1923148"/>
            <a:ext cx="8438146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CA" sz="2800" dirty="0"/>
              <a:t>Keep teams relatively small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CA" sz="2800" dirty="0"/>
              <a:t>Amazon’s “two pizza rule”: you should be able to feed the team with two pizzas</a:t>
            </a:r>
          </a:p>
          <a:p>
            <a:pPr marL="800100" lvl="1" indent="-342900">
              <a:buFont typeface="Arial" charset="0"/>
              <a:buChar char="•"/>
            </a:pPr>
            <a:endParaRPr lang="en-CA" sz="1000" dirty="0"/>
          </a:p>
          <a:p>
            <a:pPr marL="800100" lvl="1" indent="-342900">
              <a:buFont typeface="Arial" charset="0"/>
              <a:buChar char="•"/>
            </a:pPr>
            <a:r>
              <a:rPr lang="en-CA" sz="2800" dirty="0"/>
              <a:t>Advantages: make decisions quickly, less coordination overhead, more coherent units</a:t>
            </a:r>
          </a:p>
          <a:p>
            <a:pPr marL="342900" indent="-342900">
              <a:buFont typeface="Arial" charset="0"/>
              <a:buChar char="•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5E222D-4CB6-43D1-B1B8-E67EC701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 descr="Image result for pizza drawing">
            <a:extLst>
              <a:ext uri="{FF2B5EF4-FFF2-40B4-BE49-F238E27FC236}">
                <a16:creationId xmlns:a16="http://schemas.microsoft.com/office/drawing/2014/main" id="{E85406D3-C71C-478F-8E39-3B46CDC9C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7" y="4224338"/>
            <a:ext cx="231457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pizza drawing">
            <a:extLst>
              <a:ext uri="{FF2B5EF4-FFF2-40B4-BE49-F238E27FC236}">
                <a16:creationId xmlns:a16="http://schemas.microsoft.com/office/drawing/2014/main" id="{279D8872-1501-44A3-B8A8-F3F9797F2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224338"/>
            <a:ext cx="231457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843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DevOps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Consequences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Futura Medium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2611" y="1629234"/>
            <a:ext cx="8650131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CA" sz="2400" dirty="0"/>
              <a:t>Team size becomes a major driver of the overall architecture:</a:t>
            </a:r>
          </a:p>
          <a:p>
            <a:pPr marL="342900" indent="-342900">
              <a:buFont typeface="Arial" charset="0"/>
              <a:buChar char="•"/>
            </a:pPr>
            <a:endParaRPr lang="en-CA" sz="1000" dirty="0"/>
          </a:p>
          <a:p>
            <a:pPr marL="800100" lvl="1" indent="-342900">
              <a:buFont typeface="Arial" charset="0"/>
              <a:buChar char="•"/>
            </a:pPr>
            <a:r>
              <a:rPr lang="en-CA" sz="2400" dirty="0"/>
              <a:t>Small teams develop small services -&gt; </a:t>
            </a:r>
            <a:r>
              <a:rPr lang="en-CA" sz="2400" i="1" dirty="0" err="1"/>
              <a:t>Microservices</a:t>
            </a:r>
            <a:endParaRPr lang="en-CA" sz="2400" i="1" dirty="0"/>
          </a:p>
          <a:p>
            <a:pPr marL="800100" lvl="1" indent="-342900">
              <a:buFont typeface="Arial" charset="0"/>
              <a:buChar char="•"/>
            </a:pPr>
            <a:endParaRPr lang="en-CA" sz="1000" dirty="0"/>
          </a:p>
          <a:p>
            <a:pPr marL="800100" lvl="1" indent="-342900">
              <a:buFont typeface="Arial" charset="0"/>
              <a:buChar char="•"/>
            </a:pPr>
            <a:r>
              <a:rPr lang="en-CA" sz="2400" dirty="0"/>
              <a:t>Coordination overhead is minimized by channeling most interaction through service interfaces: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CA" sz="2400" dirty="0"/>
              <a:t>Team X provides service A, which is used by teams Y and Z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CA" sz="2400" dirty="0"/>
              <a:t>If changes are needed, they are communicated, implemented, and added to the interface.</a:t>
            </a:r>
            <a:endParaRPr lang="en-CA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F78A62-E908-4050-9721-ADBC9EADA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63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Continuous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Deployment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Pipeline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Futura Medium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" y="2205491"/>
            <a:ext cx="9143244" cy="25783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FFB9AD-2436-4EEC-8DEE-28303AE99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18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FEEC64-C0A0-45C7-81C3-6C0EC8808F40}"/>
              </a:ext>
            </a:extLst>
          </p:cNvPr>
          <p:cNvSpPr/>
          <p:nvPr/>
        </p:nvSpPr>
        <p:spPr>
          <a:xfrm>
            <a:off x="3343275" y="1417638"/>
            <a:ext cx="5438775" cy="3992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1244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Continuous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Deployment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Pipeline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Futura Medium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" y="2205491"/>
            <a:ext cx="9143244" cy="25783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FFB9AD-2436-4EEC-8DEE-28303AE99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FEEC64-C0A0-45C7-81C3-6C0EC8808F40}"/>
              </a:ext>
            </a:extLst>
          </p:cNvPr>
          <p:cNvSpPr/>
          <p:nvPr/>
        </p:nvSpPr>
        <p:spPr>
          <a:xfrm>
            <a:off x="5362576" y="1417638"/>
            <a:ext cx="3619500" cy="3992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4800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809" y="3400176"/>
            <a:ext cx="592903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200" dirty="0" err="1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DevOps</a:t>
            </a:r>
            <a:r>
              <a:rPr lang="en-US" sz="2200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is the practice of </a:t>
            </a:r>
            <a:r>
              <a:rPr lang="en-US" sz="2200" b="1" i="1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operations and development engineers participating together</a:t>
            </a:r>
            <a:r>
              <a:rPr lang="en-US" sz="2200" b="1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in the entire service lifecycle, from design through the development process to production support.</a:t>
            </a:r>
          </a:p>
        </p:txBody>
      </p:sp>
      <p:sp>
        <p:nvSpPr>
          <p:cNvPr id="4" name="Rectangle 3"/>
          <p:cNvSpPr/>
          <p:nvPr/>
        </p:nvSpPr>
        <p:spPr>
          <a:xfrm>
            <a:off x="4127500" y="5324110"/>
            <a:ext cx="50165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DevOps</a:t>
            </a:r>
            <a:r>
              <a:rPr lang="en-US" sz="2200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is also characterized by </a:t>
            </a:r>
            <a:r>
              <a:rPr lang="en-US" sz="2200" b="1" i="1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operations staff making use many of the same techniques as developers</a:t>
            </a:r>
            <a:r>
              <a:rPr lang="en-US" sz="2200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for their systems work.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What is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DevOps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" name="Rectangle 1"/>
          <p:cNvSpPr/>
          <p:nvPr/>
        </p:nvSpPr>
        <p:spPr>
          <a:xfrm>
            <a:off x="3545304" y="1476243"/>
            <a:ext cx="531566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CA" sz="2200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DevOps is a set of practices intended to </a:t>
            </a:r>
            <a:r>
              <a:rPr lang="en-CA" sz="2200" b="1" i="1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reduce the time</a:t>
            </a:r>
            <a:r>
              <a:rPr lang="en-CA" sz="2200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between committing a change to a system and the change being placed into normal production, while ensuring high quality.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9825B-4355-4C45-830C-BC070F93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Continuous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Deployment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Pipeline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Futura Medium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" y="2205491"/>
            <a:ext cx="9143244" cy="25783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FFB9AD-2436-4EEC-8DEE-28303AE99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20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FEEC64-C0A0-45C7-81C3-6C0EC8808F40}"/>
              </a:ext>
            </a:extLst>
          </p:cNvPr>
          <p:cNvSpPr/>
          <p:nvPr/>
        </p:nvSpPr>
        <p:spPr>
          <a:xfrm>
            <a:off x="6543676" y="1417638"/>
            <a:ext cx="2343149" cy="3992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0095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Continuous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Deployment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Pipeline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Futura Medium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" y="2205491"/>
            <a:ext cx="9143244" cy="25783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FFB9AD-2436-4EEC-8DEE-28303AE99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21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FEEC64-C0A0-45C7-81C3-6C0EC8808F40}"/>
              </a:ext>
            </a:extLst>
          </p:cNvPr>
          <p:cNvSpPr/>
          <p:nvPr/>
        </p:nvSpPr>
        <p:spPr>
          <a:xfrm>
            <a:off x="7715252" y="1417638"/>
            <a:ext cx="1228724" cy="3992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6881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Continuous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Deployment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Pipeline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Futura Medium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" y="2205491"/>
            <a:ext cx="9143244" cy="25783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FFB9AD-2436-4EEC-8DEE-28303AE99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23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E67C2-398C-41EE-BF5E-A4A97DD2D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CA" dirty="0"/>
              <a:t>Why test in CI, if you can test on pre-commit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8591C-0979-47A1-8737-03241049E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23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948814-719E-4523-AC05-A7A5B92561BA}"/>
              </a:ext>
            </a:extLst>
          </p:cNvPr>
          <p:cNvSpPr/>
          <p:nvPr/>
        </p:nvSpPr>
        <p:spPr>
          <a:xfrm>
            <a:off x="895350" y="1380113"/>
            <a:ext cx="73533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Pre-commit and pre-push hooks are great for quick operations and tests.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Unlike unit tests execution time,  functional, integration and performance tests often take longer time to run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Also, you want to run your tests in the same environment where you build your deliverables, which is usually not your local machine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Another reason to use CI system is to run post-merge tests to verify that there are no issues introduced by multiple parallel merges.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242729"/>
              </a:solidFill>
              <a:latin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All-in-all, the more tests you run, the better and a CI system allows you to run both pre-merge tests usually triggered by some sort of pull request hook and post-merge tests in a controlled reliable environment.</a:t>
            </a:r>
            <a:endParaRPr lang="en-US" b="0" i="0" dirty="0">
              <a:solidFill>
                <a:srgbClr val="242729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168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Try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it</a:t>
            </a:r>
            <a:r>
              <a:rPr lang="zh-CN" altLang="en-US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out</a:t>
            </a:r>
            <a:r>
              <a:rPr lang="zh-CN" altLang="en-US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using</a:t>
            </a:r>
            <a:r>
              <a:rPr lang="zh-CN" altLang="en-US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TravisCI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Futura Medium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6462" y="1883908"/>
            <a:ext cx="863733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000000"/>
                </a:solidFill>
                <a:latin typeface="Helvetica-Bold" charset="0"/>
              </a:rPr>
              <a:t>Set up </a:t>
            </a:r>
            <a:r>
              <a:rPr lang="en-CA" b="1" dirty="0" err="1">
                <a:solidFill>
                  <a:srgbClr val="000000"/>
                </a:solidFill>
                <a:latin typeface="Helvetica-Bold" charset="0"/>
              </a:rPr>
              <a:t>TravisCI</a:t>
            </a:r>
            <a:r>
              <a:rPr lang="en-CA" b="1" dirty="0">
                <a:solidFill>
                  <a:srgbClr val="000000"/>
                </a:solidFill>
                <a:latin typeface="Helvetica-Bold" charset="0"/>
              </a:rPr>
              <a:t> for:</a:t>
            </a:r>
          </a:p>
          <a:p>
            <a:pPr>
              <a:buChar char="-"/>
            </a:pPr>
            <a:r>
              <a:rPr lang="en-CA" dirty="0">
                <a:solidFill>
                  <a:srgbClr val="000000"/>
                </a:solidFill>
                <a:latin typeface="Helvetica-Light" charset="0"/>
              </a:rPr>
              <a:t>Fork this repository:</a:t>
            </a:r>
          </a:p>
          <a:p>
            <a:r>
              <a:rPr lang="en-CA" u="sng" dirty="0">
                <a:solidFill>
                  <a:srgbClr val="000000"/>
                </a:solidFill>
                <a:latin typeface="Helvetica-Light" charset="0"/>
                <a:hlinkClick r:id="rId3"/>
              </a:rPr>
              <a:t>https://github.com/peterc-concordia/TravisExercise</a:t>
            </a:r>
            <a:endParaRPr lang="en-CA" u="sng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endParaRPr lang="en-CA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Go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to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  <a:hlinkClick r:id="rId4"/>
              </a:rPr>
              <a:t>https://travis-ci.org/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and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log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in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with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latin typeface="Helvetica-Light" charset="0"/>
              </a:rPr>
              <a:t>your</a:t>
            </a:r>
            <a:r>
              <a:rPr lang="zh-CN" altLang="en-US" b="1" i="1" dirty="0">
                <a:solidFill>
                  <a:srgbClr val="FF0000"/>
                </a:solidFill>
                <a:latin typeface="Helvetica-Light" charset="0"/>
              </a:rPr>
              <a:t> </a:t>
            </a:r>
            <a:r>
              <a:rPr lang="en-US" altLang="zh-CN" b="1" i="1" dirty="0" err="1">
                <a:solidFill>
                  <a:srgbClr val="FF0000"/>
                </a:solidFill>
                <a:latin typeface="Helvetica-Light" charset="0"/>
              </a:rPr>
              <a:t>github</a:t>
            </a:r>
            <a:r>
              <a:rPr lang="zh-CN" altLang="en-US" b="1" i="1" dirty="0">
                <a:solidFill>
                  <a:srgbClr val="FF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account</a:t>
            </a:r>
          </a:p>
          <a:p>
            <a:pPr>
              <a:buChar char="-"/>
            </a:pPr>
            <a:r>
              <a:rPr lang="en-CA" dirty="0">
                <a:solidFill>
                  <a:srgbClr val="000000"/>
                </a:solidFill>
                <a:latin typeface="Helvetica-Light" charset="0"/>
              </a:rPr>
              <a:t>In your profile page, enable Travis’s access to the repo of </a:t>
            </a:r>
            <a:r>
              <a:rPr lang="en-CA" dirty="0" err="1">
                <a:solidFill>
                  <a:srgbClr val="000000"/>
                </a:solidFill>
                <a:latin typeface="Helvetica-Light" charset="0"/>
              </a:rPr>
              <a:t>TravisExercise</a:t>
            </a:r>
            <a:endParaRPr lang="en-CA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endParaRPr lang="en-CA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On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your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machine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clone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your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repository</a:t>
            </a:r>
          </a:p>
          <a:p>
            <a:pPr lvl="1">
              <a:buFontTx/>
              <a:buChar char="-"/>
            </a:pPr>
            <a:r>
              <a:rPr lang="en-US" altLang="zh-CN" dirty="0" err="1">
                <a:solidFill>
                  <a:srgbClr val="000000"/>
                </a:solidFill>
                <a:latin typeface="Helvetica-Light" charset="0"/>
              </a:rPr>
              <a:t>git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clone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REPLACE_THIS_BY_YOUR_REPO_URL</a:t>
            </a:r>
            <a:endParaRPr lang="en-CA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r>
              <a:rPr lang="en-CA" dirty="0">
                <a:solidFill>
                  <a:srgbClr val="000000"/>
                </a:solidFill>
                <a:latin typeface="Helvetica-Light" charset="0"/>
              </a:rPr>
              <a:t>Add a </a:t>
            </a:r>
            <a:r>
              <a:rPr lang="en-CA" dirty="0">
                <a:solidFill>
                  <a:srgbClr val="000000"/>
                </a:solidFill>
                <a:latin typeface="Courier" charset="0"/>
              </a:rPr>
              <a:t>.</a:t>
            </a:r>
            <a:r>
              <a:rPr lang="en-CA" dirty="0" err="1">
                <a:solidFill>
                  <a:srgbClr val="000000"/>
                </a:solidFill>
                <a:latin typeface="Courier" charset="0"/>
              </a:rPr>
              <a:t>travis.yml</a:t>
            </a:r>
            <a:r>
              <a:rPr lang="en-CA" dirty="0">
                <a:solidFill>
                  <a:srgbClr val="000000"/>
                </a:solidFill>
                <a:latin typeface="Helvetica-Light" charset="0"/>
              </a:rPr>
              <a:t> file to your forked repository</a:t>
            </a:r>
          </a:p>
          <a:p>
            <a:pPr lvl="1">
              <a:buFontTx/>
              <a:buChar char="-"/>
            </a:pP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specify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the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language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by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putting: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CA" dirty="0"/>
              <a:t>language: java</a:t>
            </a:r>
          </a:p>
          <a:p>
            <a:pPr lvl="1">
              <a:buChar char="-"/>
            </a:pPr>
            <a:endParaRPr lang="en-CA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endParaRPr lang="en-CA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r>
              <a:rPr lang="en-CA" dirty="0">
                <a:solidFill>
                  <a:srgbClr val="000000"/>
                </a:solidFill>
                <a:latin typeface="Helvetica-Light" charset="0"/>
              </a:rPr>
              <a:t>Push a change to break the build (in your forked repo) and see if Travis finds it!</a:t>
            </a:r>
          </a:p>
          <a:p>
            <a:pPr>
              <a:buChar char="-"/>
            </a:pPr>
            <a:endParaRPr lang="en-CA" dirty="0">
              <a:solidFill>
                <a:srgbClr val="000000"/>
              </a:solidFill>
              <a:latin typeface="Helvetica-Light" charset="0"/>
            </a:endParaRPr>
          </a:p>
          <a:p>
            <a:pPr>
              <a:buFontTx/>
              <a:buChar char="-"/>
            </a:pPr>
            <a:r>
              <a:rPr lang="en-CA" b="1" dirty="0">
                <a:solidFill>
                  <a:srgbClr val="FF0000"/>
                </a:solidFill>
                <a:latin typeface="Helvetica-Light" charset="0"/>
              </a:rPr>
              <a:t>You need to show your CI works and have empty tests available in Sprint 2!</a:t>
            </a:r>
            <a:endParaRPr lang="en-CA" b="1" dirty="0">
              <a:solidFill>
                <a:srgbClr val="FF0000"/>
              </a:solidFill>
            </a:endParaRPr>
          </a:p>
          <a:p>
            <a:pPr>
              <a:buChar char="-"/>
            </a:pPr>
            <a:endParaRPr lang="en-CA" dirty="0">
              <a:solidFill>
                <a:srgbClr val="000000"/>
              </a:solidFill>
              <a:latin typeface="Helvetica-Light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8B25FF-ED3B-4FB1-B08D-7C226EBB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32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C005-548F-4718-AAA7-D12C30FBA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01"/>
            <a:ext cx="9144000" cy="1325563"/>
          </a:xfrm>
        </p:spPr>
        <p:txBody>
          <a:bodyPr/>
          <a:lstStyle/>
          <a:p>
            <a:r>
              <a:rPr lang="en-CA" dirty="0"/>
              <a:t>Result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FDA87-15E0-4027-8EDA-3B8264FB2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93BFF-4033-4EA1-8566-9351ABF5E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7"/>
            <a:ext cx="9144000" cy="526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06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Try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it</a:t>
            </a:r>
            <a:r>
              <a:rPr lang="zh-CN" altLang="en-US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out</a:t>
            </a:r>
            <a:r>
              <a:rPr lang="zh-CN" altLang="en-US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using</a:t>
            </a:r>
            <a:r>
              <a:rPr lang="zh-CN" altLang="en-US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TravisCI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Futura Medium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0526" y="1996204"/>
            <a:ext cx="83338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0000"/>
                </a:solidFill>
                <a:latin typeface="Helvetica-Light" charset="0"/>
              </a:rPr>
              <a:t>Read about how to set up Travis CI for your fork here:</a:t>
            </a:r>
          </a:p>
          <a:p>
            <a:pPr>
              <a:buChar char="-"/>
            </a:pPr>
            <a:r>
              <a:rPr lang="en-CA" u="sng" dirty="0">
                <a:solidFill>
                  <a:srgbClr val="000000"/>
                </a:solidFill>
                <a:latin typeface="Helvetica-Light" charset="0"/>
                <a:hlinkClick r:id="rId2"/>
              </a:rPr>
              <a:t>https://travis-ci.org/</a:t>
            </a:r>
            <a:endParaRPr lang="en-CA" dirty="0">
              <a:solidFill>
                <a:srgbClr val="000000"/>
              </a:solidFill>
              <a:latin typeface="Helvetica-Light" charset="0"/>
              <a:hlinkClick r:id="rId2"/>
            </a:endParaRPr>
          </a:p>
          <a:p>
            <a:pPr>
              <a:buChar char="-"/>
            </a:pPr>
            <a:r>
              <a:rPr lang="en-CA" u="sng" dirty="0">
                <a:solidFill>
                  <a:srgbClr val="000000"/>
                </a:solidFill>
                <a:latin typeface="Helvetica-Light" charset="0"/>
                <a:hlinkClick r:id="rId3"/>
              </a:rPr>
              <a:t>http://docs.travis-ci.com/user/getting-started/</a:t>
            </a:r>
            <a:endParaRPr lang="en-CA" dirty="0">
              <a:solidFill>
                <a:srgbClr val="000000"/>
              </a:solidFill>
              <a:latin typeface="Helvetica-Light" charset="0"/>
              <a:hlinkClick r:id="rId3"/>
            </a:endParaRPr>
          </a:p>
          <a:p>
            <a:pPr>
              <a:buChar char="-"/>
            </a:pPr>
            <a:r>
              <a:rPr lang="en-CA" u="sng" dirty="0">
                <a:solidFill>
                  <a:srgbClr val="000000"/>
                </a:solidFill>
                <a:latin typeface="Helvetica-Light" charset="0"/>
                <a:hlinkClick r:id="rId4"/>
              </a:rPr>
              <a:t>http://docs.travis-ci.com/user/languages/java/</a:t>
            </a:r>
            <a:endParaRPr lang="en-CA" dirty="0">
              <a:solidFill>
                <a:srgbClr val="000000"/>
              </a:solidFill>
              <a:latin typeface="Helvetica-Light" charset="0"/>
              <a:hlinkClick r:id="rId4"/>
            </a:endParaRPr>
          </a:p>
          <a:p>
            <a:pPr>
              <a:buChar char="-"/>
            </a:pPr>
            <a:r>
              <a:rPr lang="en-CA" u="sng" dirty="0">
                <a:solidFill>
                  <a:srgbClr val="000000"/>
                </a:solidFill>
                <a:latin typeface="Helvetica-Light" charset="0"/>
                <a:hlinkClick r:id="rId5"/>
              </a:rPr>
              <a:t>http://docs.travis-ci.com/user/languages/java/#Projects-Using-Ant</a:t>
            </a:r>
            <a:endParaRPr lang="en-CA" dirty="0">
              <a:solidFill>
                <a:srgbClr val="000000"/>
              </a:solidFill>
              <a:latin typeface="Helvetica-Light" charset="0"/>
              <a:hlinkClick r:id="rId5"/>
            </a:endParaRPr>
          </a:p>
          <a:p>
            <a:pPr>
              <a:buChar char="-"/>
            </a:pPr>
            <a:r>
              <a:rPr lang="en-CA" u="sng" dirty="0">
                <a:solidFill>
                  <a:srgbClr val="000000"/>
                </a:solidFill>
                <a:latin typeface="Helvetica-Light" charset="0"/>
                <a:hlinkClick r:id="rId6"/>
              </a:rPr>
              <a:t>http://docs.travis-ci.com/user/customizing-the-build/</a:t>
            </a:r>
            <a:endParaRPr lang="en-CA" dirty="0">
              <a:solidFill>
                <a:srgbClr val="000000"/>
              </a:solidFill>
              <a:latin typeface="Helvetica-Light" charset="0"/>
              <a:hlinkClick r:id="rId6"/>
            </a:endParaRPr>
          </a:p>
          <a:p>
            <a:pPr>
              <a:buChar char="-"/>
            </a:pPr>
            <a:r>
              <a:rPr lang="en-CA" dirty="0">
                <a:solidFill>
                  <a:srgbClr val="000000"/>
                </a:solidFill>
                <a:latin typeface="Helvetica-Light" charset="0"/>
              </a:rPr>
              <a:t>Add a </a:t>
            </a:r>
            <a:r>
              <a:rPr lang="en-CA" dirty="0">
                <a:solidFill>
                  <a:srgbClr val="000000"/>
                </a:solidFill>
                <a:latin typeface="Courier" charset="0"/>
              </a:rPr>
              <a:t>.</a:t>
            </a:r>
            <a:r>
              <a:rPr lang="en-CA" dirty="0" err="1">
                <a:solidFill>
                  <a:srgbClr val="000000"/>
                </a:solidFill>
                <a:latin typeface="Courier" charset="0"/>
              </a:rPr>
              <a:t>travis.yml</a:t>
            </a:r>
            <a:r>
              <a:rPr lang="en-CA" dirty="0">
                <a:solidFill>
                  <a:srgbClr val="000000"/>
                </a:solidFill>
                <a:latin typeface="Helvetica-Light" charset="0"/>
              </a:rPr>
              <a:t> file to your forked repository</a:t>
            </a:r>
          </a:p>
          <a:p>
            <a:pPr>
              <a:buChar char="-"/>
            </a:pPr>
            <a:r>
              <a:rPr lang="en-CA" dirty="0">
                <a:solidFill>
                  <a:srgbClr val="000000"/>
                </a:solidFill>
                <a:latin typeface="Helvetica-Light" charset="0"/>
              </a:rPr>
              <a:t>Push a build break into your fork to see if Travis finds it!</a:t>
            </a:r>
          </a:p>
          <a:p>
            <a:pPr>
              <a:buChar char="-"/>
            </a:pPr>
            <a:r>
              <a:rPr lang="en-CA" dirty="0">
                <a:solidFill>
                  <a:srgbClr val="000000"/>
                </a:solidFill>
                <a:latin typeface="Helvetica-Light" charset="0"/>
              </a:rPr>
              <a:t>Go further: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Make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your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repository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based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on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Maven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and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use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Travis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to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build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and</a:t>
            </a:r>
            <a:r>
              <a:rPr lang="zh-CN" altLang="en-US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-Light" charset="0"/>
              </a:rPr>
              <a:t>test</a:t>
            </a:r>
            <a:r>
              <a:rPr lang="en-CA" dirty="0">
                <a:solidFill>
                  <a:srgbClr val="000000"/>
                </a:solidFill>
                <a:latin typeface="Helvetica-Light" charset="0"/>
              </a:rPr>
              <a:t>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5DC23B-BA4B-4DED-BE9A-E8D1C31F6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34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Software Dev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lopment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A634-5E92-5A4A-8E30-8587EEDE5410}" type="slidenum">
              <a:rPr lang="en-US" smtClean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pPr/>
              <a:t>3</a:t>
            </a:fld>
            <a:endParaRPr lang="en-US" dirty="0">
              <a:latin typeface="Arial" panose="020B0604020202020204" pitchFamily="34" charset="0"/>
              <a:ea typeface="Futura Medium" charset="0"/>
              <a:cs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575451" y="85488"/>
            <a:ext cx="2111349" cy="1487921"/>
            <a:chOff x="2819275" y="4988903"/>
            <a:chExt cx="2744412" cy="2281811"/>
          </a:xfrm>
        </p:grpSpPr>
        <p:pic>
          <p:nvPicPr>
            <p:cNvPr id="25" name="Picture 15" descr="C:\tmp\MSRRoadAhead\nuvola\128x128\apps\personal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19275" y="4988903"/>
              <a:ext cx="1989556" cy="2043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Picture 15" descr="C:\tmp\MSRRoadAhead\nuvola\128x128\apps\personal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74131" y="5187759"/>
              <a:ext cx="1989556" cy="2043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Picture 40" descr="C:\tmp\MSRRoadAhead\nuvola\48x48\actions\configur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23860" y="6504573"/>
              <a:ext cx="746084" cy="7661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41" descr="C:\tmp\MSRRoadAhead\nuvola\48x48\actions\kgpg_edit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273589" y="6384863"/>
              <a:ext cx="746084" cy="7661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0" y="1900568"/>
            <a:ext cx="2120661" cy="14125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65" y="1923970"/>
            <a:ext cx="2293367" cy="14333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356" y="1900568"/>
            <a:ext cx="2081080" cy="1456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165" y="4163013"/>
            <a:ext cx="2028576" cy="20285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99" y="4685016"/>
            <a:ext cx="4888565" cy="9845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3759" y="3553387"/>
            <a:ext cx="277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Design and specification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03818" y="3554992"/>
            <a:ext cx="138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Testing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14945" y="3553387"/>
            <a:ext cx="138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Coding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3080" y="6122092"/>
            <a:ext cx="264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Release engineering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35521" y="6122092"/>
            <a:ext cx="12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1689487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Software Operation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A634-5E92-5A4A-8E30-8587EEDE5410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9" name="Picture 11" descr="C:\tmp\MSRRoadAhead\nuvola\128x128\apps\kdmcon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1927" y="106030"/>
            <a:ext cx="1694873" cy="1483085"/>
          </a:xfrm>
          <a:prstGeom prst="rect">
            <a:avLst/>
          </a:prstGeom>
          <a:noFill/>
        </p:spPr>
      </p:pic>
      <p:pic>
        <p:nvPicPr>
          <p:cNvPr id="22" name="Picture 33" descr="C:\tmp\MSRRoadAhead\nuvola\128x128\apps\package_gam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39363" y="982623"/>
            <a:ext cx="801086" cy="700984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27" y="1683606"/>
            <a:ext cx="2231775" cy="2231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474" y="2028820"/>
            <a:ext cx="2398869" cy="1597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6901" y="1824987"/>
            <a:ext cx="2243548" cy="1905290"/>
          </a:xfrm>
          <a:prstGeom prst="rect">
            <a:avLst/>
          </a:prstGeom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7" cstate="print"/>
          <a:srcRect l="1441" t="22762" r="1637" b="11331"/>
          <a:stretch>
            <a:fillRect/>
          </a:stretch>
        </p:blipFill>
        <p:spPr bwMode="auto">
          <a:xfrm>
            <a:off x="264511" y="4611831"/>
            <a:ext cx="2643403" cy="1465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174" y="4287500"/>
            <a:ext cx="2231490" cy="188206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95738" y="3695735"/>
            <a:ext cx="138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Monitoring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67874" y="3695735"/>
            <a:ext cx="195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Troubleshooting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674303" y="3695735"/>
            <a:ext cx="246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Capacity planning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0564" y="6296950"/>
            <a:ext cx="246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Anomaly detection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275044" y="6297901"/>
            <a:ext cx="92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Q&amp;A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8"/>
          <a:stretch/>
        </p:blipFill>
        <p:spPr>
          <a:xfrm>
            <a:off x="6538270" y="4245391"/>
            <a:ext cx="2276688" cy="169732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553200" y="6296950"/>
            <a:ext cx="280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Configuration Tuning</a:t>
            </a:r>
          </a:p>
        </p:txBody>
      </p:sp>
    </p:spTree>
    <p:extLst>
      <p:ext uri="{BB962C8B-B14F-4D97-AF65-F5344CB8AC3E}">
        <p14:creationId xmlns:p14="http://schemas.microsoft.com/office/powerpoint/2010/main" val="1189346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There is a gap between software developers and operators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A634-5E92-5A4A-8E30-8587EEDE5410}" type="slidenum">
              <a:rPr lang="en-US" smtClean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pPr/>
              <a:t>5</a:t>
            </a:fld>
            <a:endParaRPr lang="en-US" dirty="0">
              <a:latin typeface="Arial" panose="020B0604020202020204" pitchFamily="34" charset="0"/>
              <a:ea typeface="Futura Medium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02202" y="2806643"/>
            <a:ext cx="25340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Developers</a:t>
            </a:r>
          </a:p>
        </p:txBody>
      </p:sp>
      <p:pic>
        <p:nvPicPr>
          <p:cNvPr id="19" name="Picture 11" descr="C:\tmp\MSRRoadAhead\nuvola\128x128\apps\kdmcon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6609" y="4877989"/>
            <a:ext cx="1694873" cy="1483085"/>
          </a:xfrm>
          <a:prstGeom prst="rect">
            <a:avLst/>
          </a:prstGeom>
          <a:noFill/>
        </p:spPr>
      </p:pic>
      <p:pic>
        <p:nvPicPr>
          <p:cNvPr id="22" name="Picture 33" descr="C:\tmp\MSRRoadAhead\nuvola\128x128\apps\package_gam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57879" y="5598926"/>
            <a:ext cx="801086" cy="700984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1609987" y="6248935"/>
            <a:ext cx="25340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Operators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714145" y="1494743"/>
            <a:ext cx="2111349" cy="1487921"/>
            <a:chOff x="2819275" y="4988903"/>
            <a:chExt cx="2744412" cy="2281811"/>
          </a:xfrm>
        </p:grpSpPr>
        <p:pic>
          <p:nvPicPr>
            <p:cNvPr id="25" name="Picture 15" descr="C:\tmp\MSRRoadAhead\nuvola\128x128\apps\personal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19275" y="4988903"/>
              <a:ext cx="1989556" cy="2043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Picture 15" descr="C:\tmp\MSRRoadAhead\nuvola\128x128\apps\personal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74131" y="5187759"/>
              <a:ext cx="1989556" cy="2043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Picture 40" descr="C:\tmp\MSRRoadAhead\nuvola\48x48\actions\configur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23860" y="6504573"/>
              <a:ext cx="746084" cy="7661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41" descr="C:\tmp\MSRRoadAhead\nuvola\48x48\actions\kgpg_edit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273589" y="6384863"/>
              <a:ext cx="746084" cy="76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Rounded Rectangular Callout 28"/>
          <p:cNvSpPr/>
          <p:nvPr/>
        </p:nvSpPr>
        <p:spPr>
          <a:xfrm>
            <a:off x="1355135" y="1842062"/>
            <a:ext cx="2993113" cy="1298905"/>
          </a:xfrm>
          <a:prstGeom prst="wedgeRoundRectCallout">
            <a:avLst>
              <a:gd name="adj1" fmla="val 68433"/>
              <a:gd name="adj2" fmla="val -2737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Does my system perform well in the field?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ea typeface="Futura Medium" charset="0"/>
              <a:cs typeface="Arial" panose="020B0604020202020204" pitchFamily="34" charset="0"/>
            </a:endParaRPr>
          </a:p>
        </p:txBody>
      </p:sp>
      <p:sp>
        <p:nvSpPr>
          <p:cNvPr id="30" name="Rounded Rectangular Callout 29"/>
          <p:cNvSpPr/>
          <p:nvPr/>
        </p:nvSpPr>
        <p:spPr>
          <a:xfrm>
            <a:off x="3922494" y="4797152"/>
            <a:ext cx="3803672" cy="1537142"/>
          </a:xfrm>
          <a:prstGeom prst="wedgeRoundRectCallout">
            <a:avLst>
              <a:gd name="adj1" fmla="val -62429"/>
              <a:gd name="adj2" fmla="val 724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What does this error message mean?  </a:t>
            </a:r>
          </a:p>
          <a:p>
            <a:pPr algn="ctr"/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How do I resolve it?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ea typeface="Futura Medium" charset="0"/>
              <a:cs typeface="Arial" panose="020B0604020202020204" pitchFamily="34" charset="0"/>
            </a:endParaRPr>
          </a:p>
        </p:txBody>
      </p:sp>
      <p:pic>
        <p:nvPicPr>
          <p:cNvPr id="31" name="Picture 30" descr="Rfc1394_Jersey_Wall_3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33" y="3501008"/>
            <a:ext cx="7323924" cy="127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8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/>
            <a:r>
              <a:rPr lang="en-CA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What problem is DevOps trying to solve?</a:t>
            </a:r>
          </a:p>
        </p:txBody>
      </p:sp>
      <p:sp>
        <p:nvSpPr>
          <p:cNvPr id="3" name="Rectangle 2"/>
          <p:cNvSpPr/>
          <p:nvPr/>
        </p:nvSpPr>
        <p:spPr>
          <a:xfrm>
            <a:off x="336882" y="1553240"/>
            <a:ext cx="8189495" cy="4252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000"/>
              </a:spcBef>
              <a:buFont typeface="Arial" charset="0"/>
              <a:buChar char="•"/>
            </a:pPr>
            <a:r>
              <a:rPr lang="en-CA" sz="2800" dirty="0">
                <a:solidFill>
                  <a:srgbClr val="000000"/>
                </a:solidFill>
                <a:latin typeface="Calibri" charset="0"/>
              </a:rPr>
              <a:t>Poor communication between Dev and Ops</a:t>
            </a:r>
            <a:endParaRPr lang="en-CA" sz="1000" dirty="0">
              <a:solidFill>
                <a:srgbClr val="000000"/>
              </a:solidFill>
              <a:latin typeface="Calibri" charset="0"/>
            </a:endParaRPr>
          </a:p>
          <a:p>
            <a:pPr marL="457200" indent="-457200">
              <a:spcBef>
                <a:spcPts val="1000"/>
              </a:spcBef>
              <a:buFont typeface="Arial" charset="0"/>
              <a:buChar char="•"/>
            </a:pPr>
            <a:r>
              <a:rPr lang="en-CA" sz="2800" dirty="0">
                <a:solidFill>
                  <a:srgbClr val="000000"/>
                </a:solidFill>
                <a:latin typeface="Calibri" charset="0"/>
              </a:rPr>
              <a:t>Opposing goals</a:t>
            </a:r>
          </a:p>
          <a:p>
            <a:pPr marL="800100" lvl="1" indent="-342900">
              <a:spcBef>
                <a:spcPts val="1000"/>
              </a:spcBef>
              <a:buFont typeface="Arial" charset="0"/>
              <a:buChar char="•"/>
            </a:pPr>
            <a:r>
              <a:rPr lang="en-CA" sz="2400" dirty="0" err="1">
                <a:solidFill>
                  <a:srgbClr val="000000"/>
                </a:solidFill>
                <a:latin typeface="Calibri" charset="0"/>
              </a:rPr>
              <a:t>Devs</a:t>
            </a:r>
            <a:r>
              <a:rPr lang="en-CA" sz="2400" dirty="0">
                <a:solidFill>
                  <a:srgbClr val="000000"/>
                </a:solidFill>
                <a:latin typeface="Calibri" charset="0"/>
              </a:rPr>
              <a:t> want to push new features</a:t>
            </a:r>
          </a:p>
          <a:p>
            <a:pPr marL="800100" lvl="1" indent="-342900">
              <a:spcBef>
                <a:spcPts val="1000"/>
              </a:spcBef>
              <a:buFont typeface="Arial" charset="0"/>
              <a:buChar char="•"/>
            </a:pPr>
            <a:r>
              <a:rPr lang="en-CA" sz="2400" dirty="0">
                <a:solidFill>
                  <a:srgbClr val="000000"/>
                </a:solidFill>
                <a:latin typeface="Calibri" charset="0"/>
              </a:rPr>
              <a:t>Ops want to keep the system available</a:t>
            </a:r>
          </a:p>
          <a:p>
            <a:pPr marL="1257300" lvl="2" indent="-342900">
              <a:spcBef>
                <a:spcPts val="1000"/>
              </a:spcBef>
              <a:buFont typeface="Arial" charset="0"/>
              <a:buChar char="•"/>
            </a:pPr>
            <a:r>
              <a:rPr lang="en-CA" sz="2400" dirty="0">
                <a:solidFill>
                  <a:srgbClr val="000000"/>
                </a:solidFill>
                <a:latin typeface="Wingdings-Regular" charset="2"/>
              </a:rPr>
              <a:t></a:t>
            </a:r>
            <a:r>
              <a:rPr lang="en-CA" sz="2400" dirty="0">
                <a:solidFill>
                  <a:srgbClr val="000000"/>
                </a:solidFill>
                <a:latin typeface="Calibri" charset="0"/>
              </a:rPr>
              <a:t>Leads to slower release schedules </a:t>
            </a:r>
            <a:endParaRPr lang="en-CA" sz="1000" dirty="0">
              <a:solidFill>
                <a:srgbClr val="000000"/>
              </a:solidFill>
              <a:latin typeface="Calibri" charset="0"/>
            </a:endParaRPr>
          </a:p>
          <a:p>
            <a:pPr marL="457200" indent="-457200">
              <a:spcBef>
                <a:spcPts val="1000"/>
              </a:spcBef>
              <a:buFont typeface="Arial" charset="0"/>
              <a:buChar char="•"/>
            </a:pPr>
            <a:r>
              <a:rPr lang="en-CA" sz="2800" dirty="0">
                <a:solidFill>
                  <a:srgbClr val="000000"/>
                </a:solidFill>
                <a:latin typeface="Calibri" charset="0"/>
              </a:rPr>
              <a:t>Different cultures</a:t>
            </a:r>
            <a:endParaRPr lang="en-CA" sz="1000" dirty="0">
              <a:solidFill>
                <a:srgbClr val="000000"/>
              </a:solidFill>
              <a:latin typeface="Calibri" charset="0"/>
            </a:endParaRPr>
          </a:p>
          <a:p>
            <a:pPr marL="457200" indent="-457200">
              <a:spcBef>
                <a:spcPts val="1000"/>
              </a:spcBef>
              <a:buFont typeface="Arial" charset="0"/>
              <a:buChar char="•"/>
            </a:pPr>
            <a:r>
              <a:rPr lang="en-CA" sz="2800" dirty="0">
                <a:solidFill>
                  <a:srgbClr val="000000"/>
                </a:solidFill>
                <a:latin typeface="Calibri" charset="0"/>
              </a:rPr>
              <a:t>Limited capacity of operations staff</a:t>
            </a:r>
            <a:endParaRPr lang="en-CA" sz="1000" dirty="0">
              <a:solidFill>
                <a:srgbClr val="000000"/>
              </a:solidFill>
              <a:latin typeface="Calibri" charset="0"/>
            </a:endParaRPr>
          </a:p>
          <a:p>
            <a:pPr marL="457200" indent="-457200">
              <a:spcBef>
                <a:spcPts val="1000"/>
              </a:spcBef>
              <a:buFont typeface="Arial" charset="0"/>
              <a:buChar char="•"/>
            </a:pPr>
            <a:r>
              <a:rPr lang="en-CA" sz="2800" dirty="0">
                <a:solidFill>
                  <a:srgbClr val="000000"/>
                </a:solidFill>
                <a:latin typeface="Calibri" charset="0"/>
              </a:rPr>
              <a:t>Developers have limited insight into operations</a:t>
            </a:r>
            <a:endParaRPr lang="en-CA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A0C61-B31B-459B-9CF7-5D3E12EAD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Why</a:t>
            </a:r>
            <a:r>
              <a:rPr lang="zh-CN" altLang="en-US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companies</a:t>
            </a:r>
            <a:r>
              <a:rPr lang="zh-CN" altLang="en-US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care</a:t>
            </a:r>
            <a:r>
              <a:rPr lang="en-CA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" name="Rectangle 2"/>
          <p:cNvSpPr/>
          <p:nvPr/>
        </p:nvSpPr>
        <p:spPr>
          <a:xfrm>
            <a:off x="252663" y="2066712"/>
            <a:ext cx="86386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CA" sz="2400" dirty="0"/>
              <a:t>IBM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CA" sz="2400" dirty="0"/>
              <a:t>“IBM has gone from spending about </a:t>
            </a:r>
            <a:r>
              <a:rPr lang="en-CA" sz="2400" b="1" dirty="0"/>
              <a:t>58% </a:t>
            </a:r>
            <a:r>
              <a:rPr lang="en-CA" sz="2400" dirty="0"/>
              <a:t>of its development resources on innovation to about </a:t>
            </a:r>
            <a:r>
              <a:rPr lang="en-CA" sz="2400" b="1" dirty="0"/>
              <a:t>80%</a:t>
            </a:r>
            <a:r>
              <a:rPr lang="en-CA" sz="2400" dirty="0"/>
              <a:t>”</a:t>
            </a:r>
          </a:p>
          <a:p>
            <a:pPr marL="285750" indent="-285750">
              <a:buFont typeface="Arial" charset="0"/>
              <a:buChar char="•"/>
            </a:pPr>
            <a:endParaRPr lang="en-CA" sz="2400" dirty="0"/>
          </a:p>
          <a:p>
            <a:pPr marL="285750" indent="-285750">
              <a:buFont typeface="Arial" charset="0"/>
              <a:buChar char="•"/>
            </a:pPr>
            <a:r>
              <a:rPr lang="en-CA" sz="2400" dirty="0"/>
              <a:t>Paddy Power (Ireland):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CA" sz="2400" dirty="0"/>
              <a:t>“The cycle time from a user story's conception to production has decreased </a:t>
            </a:r>
            <a:r>
              <a:rPr lang="en-CA" sz="2400" b="1" dirty="0"/>
              <a:t>from several months to 2 to 5 days.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CA" sz="2400" dirty="0"/>
              <a:t>“Previously, approximately 30% of the workforce was fixing bugs. Now, </a:t>
            </a:r>
            <a:r>
              <a:rPr lang="en-CA" sz="2400" b="1" dirty="0"/>
              <a:t>bugs are so rare </a:t>
            </a:r>
            <a:r>
              <a:rPr lang="en-CA" sz="2400" dirty="0"/>
              <a:t>that the teams no longer need a bug-tracking system.”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BF92-089F-41D2-BE03-5EFA74FCB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09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Impact of DevOps at IBM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569648"/>
            <a:ext cx="859660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Calibri" panose="020F0502020204030204" pitchFamily="34" charset="0"/>
                <a:cs typeface="Calibri" panose="020F0502020204030204" pitchFamily="34" charset="0"/>
              </a:rPr>
              <a:t>Overall Time to Development – 55 days to 3 days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Calibri" panose="020F0502020204030204" pitchFamily="34" charset="0"/>
                <a:cs typeface="Calibri" panose="020F0502020204030204" pitchFamily="34" charset="0"/>
              </a:rPr>
              <a:t>52 days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Calibri" panose="020F0502020204030204" pitchFamily="34" charset="0"/>
                <a:cs typeface="Calibri" panose="020F0502020204030204" pitchFamily="34" charset="0"/>
              </a:rPr>
              <a:t>Build Verification Test Availability – 18 hours to &lt; 1 hour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Calibri" panose="020F0502020204030204" pitchFamily="34" charset="0"/>
                <a:cs typeface="Calibri" panose="020F0502020204030204" pitchFamily="34" charset="0"/>
              </a:rPr>
              <a:t>17 hours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Calibri" panose="020F0502020204030204" pitchFamily="34" charset="0"/>
                <a:cs typeface="Calibri" panose="020F0502020204030204" pitchFamily="34" charset="0"/>
              </a:rPr>
              <a:t>Overall Time to Production – 3 days to 2 days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Calibri" panose="020F0502020204030204" pitchFamily="34" charset="0"/>
                <a:cs typeface="Calibri" panose="020F0502020204030204" pitchFamily="34" charset="0"/>
              </a:rPr>
              <a:t>1 day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Calibri" panose="020F0502020204030204" pitchFamily="34" charset="0"/>
                <a:cs typeface="Calibri" panose="020F0502020204030204" pitchFamily="34" charset="0"/>
              </a:rPr>
              <a:t>Time Between Releases – 12 months to 3 months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Calibri" panose="020F0502020204030204" pitchFamily="34" charset="0"/>
                <a:cs typeface="Calibri" panose="020F0502020204030204" pitchFamily="34" charset="0"/>
              </a:rPr>
              <a:t>9 months faster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B69DC7-6DA2-FA48-8EF4-691CCECEE18E}"/>
              </a:ext>
            </a:extLst>
          </p:cNvPr>
          <p:cNvSpPr/>
          <p:nvPr/>
        </p:nvSpPr>
        <p:spPr>
          <a:xfrm>
            <a:off x="0" y="6513841"/>
            <a:ext cx="82575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>
                <a:hlinkClick r:id="rId3"/>
              </a:rPr>
              <a:t>https://www.ibm.com/developerworks/community/blogs/invisiblethread/entry/ibm_adoption_of_devops_the_journey_within?lang=en</a:t>
            </a:r>
            <a:endParaRPr lang="en-US" sz="1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218176-C047-4E80-9349-72011059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0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2411"/>
            <a:ext cx="9144000" cy="1325563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/>
            <a:r>
              <a:rPr lang="en-CA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DevOps motivation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61829" y="1521652"/>
            <a:ext cx="862034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CA" sz="2800" dirty="0"/>
              <a:t>Organizations want to </a:t>
            </a:r>
            <a:r>
              <a:rPr lang="en-CA" sz="2800" b="1" dirty="0">
                <a:solidFill>
                  <a:srgbClr val="FF0000"/>
                </a:solidFill>
              </a:rPr>
              <a:t>reduce time to market </a:t>
            </a:r>
            <a:r>
              <a:rPr lang="en-CA" sz="2800" dirty="0"/>
              <a:t>for new features, </a:t>
            </a:r>
            <a:r>
              <a:rPr lang="en-CA" sz="2800" b="1" dirty="0">
                <a:solidFill>
                  <a:srgbClr val="FF0000"/>
                </a:solidFill>
              </a:rPr>
              <a:t>without sacrificing quality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CA" sz="2800" dirty="0"/>
              <a:t>Requires culture change &amp; business-IT alignment</a:t>
            </a:r>
          </a:p>
          <a:p>
            <a:pPr marL="914400" lvl="1" indent="-457200">
              <a:buFont typeface="Arial" charset="0"/>
              <a:buChar char="•"/>
            </a:pPr>
            <a:endParaRPr lang="en-CA" sz="2800" dirty="0"/>
          </a:p>
          <a:p>
            <a:pPr marL="457200" indent="-457200">
              <a:buFont typeface="Arial" charset="0"/>
              <a:buChar char="•"/>
            </a:pPr>
            <a:r>
              <a:rPr lang="en-CA" sz="2800" dirty="0"/>
              <a:t>DevOps practices will influence...</a:t>
            </a:r>
          </a:p>
          <a:p>
            <a:pPr marL="914400" lvl="1" indent="-457200">
              <a:buFont typeface="Arial" charset="0"/>
              <a:buChar char="•"/>
            </a:pPr>
            <a:r>
              <a:rPr lang="en-CA" sz="2800" dirty="0"/>
              <a:t>the way you organize teams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CA" sz="2800" dirty="0"/>
              <a:t>the way you build systems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CA" sz="2800" dirty="0"/>
              <a:t>even the structure of the systems that you build</a:t>
            </a:r>
          </a:p>
          <a:p>
            <a:pPr marL="914400" lvl="1" indent="-457200">
              <a:buFont typeface="Arial" charset="0"/>
              <a:buChar char="•"/>
            </a:pPr>
            <a:endParaRPr lang="en-CA" sz="2800" dirty="0"/>
          </a:p>
          <a:p>
            <a:pPr marL="457200" indent="-457200">
              <a:buFont typeface="Arial" charset="0"/>
              <a:buChar char="•"/>
            </a:pPr>
            <a:r>
              <a:rPr lang="en-CA" sz="2800" dirty="0"/>
              <a:t>Not possible if </a:t>
            </a:r>
            <a:r>
              <a:rPr lang="en-CA" sz="2800" dirty="0" err="1"/>
              <a:t>Devs</a:t>
            </a:r>
            <a:r>
              <a:rPr lang="en-CA" sz="2800" dirty="0"/>
              <a:t> “throw their final version over the fence” and let operations worry about running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5E319-19F0-4DD8-AA84-C52183F0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DACE-4929-6F46-937C-BE0D53E5E8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1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15612</TotalTime>
  <Words>1326</Words>
  <Application>Microsoft Office PowerPoint</Application>
  <PresentationFormat>On-screen Show (4:3)</PresentationFormat>
  <Paragraphs>228</Paragraphs>
  <Slides>26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新細明體</vt:lpstr>
      <vt:lpstr>宋体</vt:lpstr>
      <vt:lpstr>Arial</vt:lpstr>
      <vt:lpstr>Calibri</vt:lpstr>
      <vt:lpstr>Calibri Light</vt:lpstr>
      <vt:lpstr>Courier</vt:lpstr>
      <vt:lpstr>Futura Medium</vt:lpstr>
      <vt:lpstr>Helvetica-Bold</vt:lpstr>
      <vt:lpstr>Helvetica-Light</vt:lpstr>
      <vt:lpstr>Wingdings-Regular</vt:lpstr>
      <vt:lpstr>Office Theme</vt:lpstr>
      <vt:lpstr>DevOps overview  </vt:lpstr>
      <vt:lpstr>What is DevOps?</vt:lpstr>
      <vt:lpstr>Software Development</vt:lpstr>
      <vt:lpstr>Software Operation</vt:lpstr>
      <vt:lpstr>There is a gap between software developers and operators</vt:lpstr>
      <vt:lpstr>What problem is DevOps trying to solve?</vt:lpstr>
      <vt:lpstr>Why companies care?</vt:lpstr>
      <vt:lpstr>Impact of DevOps at IBM</vt:lpstr>
      <vt:lpstr>DevOps motivation</vt:lpstr>
      <vt:lpstr>What does that mean?</vt:lpstr>
      <vt:lpstr>We need automation and tool supports!</vt:lpstr>
      <vt:lpstr>PowerPoint Presentation</vt:lpstr>
      <vt:lpstr>DevOps Practices</vt:lpstr>
      <vt:lpstr>DevOps Practices</vt:lpstr>
      <vt:lpstr>DevOps Consequences</vt:lpstr>
      <vt:lpstr>DevOps Consequences</vt:lpstr>
      <vt:lpstr>DevOps Consequences</vt:lpstr>
      <vt:lpstr>Continuous Deployment Pipeline</vt:lpstr>
      <vt:lpstr>Continuous Deployment Pipeline</vt:lpstr>
      <vt:lpstr>Continuous Deployment Pipeline</vt:lpstr>
      <vt:lpstr>Continuous Deployment Pipeline</vt:lpstr>
      <vt:lpstr>Continuous Deployment Pipeline</vt:lpstr>
      <vt:lpstr>Why test in CI, if you can test on pre-commit ?</vt:lpstr>
      <vt:lpstr>Try it out using TravisCI</vt:lpstr>
      <vt:lpstr>Result</vt:lpstr>
      <vt:lpstr>Try it out using TravisCI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rod_mor</cp:lastModifiedBy>
  <cp:revision>364</cp:revision>
  <dcterms:created xsi:type="dcterms:W3CDTF">2015-09-26T00:32:27Z</dcterms:created>
  <dcterms:modified xsi:type="dcterms:W3CDTF">2020-01-24T03:19:26Z</dcterms:modified>
</cp:coreProperties>
</file>